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7" r:id="rId2"/>
    <p:sldId id="256" r:id="rId3"/>
    <p:sldId id="259" r:id="rId4"/>
    <p:sldId id="260" r:id="rId5"/>
    <p:sldId id="261" r:id="rId6"/>
    <p:sldId id="262" r:id="rId7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780" y="3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3C24321-16F4-6A1D-0B0E-ECFFD59ED5A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E39D86-2E92-8A81-38F2-61F0E81B5CE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752D29-CD8D-40AB-8E4E-30F57E14AE8B}" type="datetimeFigureOut">
              <a:rPr lang="en-US" smtClean="0"/>
              <a:t>8/17/2025</a:t>
            </a:fld>
            <a:endParaRPr lang="en-US"/>
          </a:p>
        </p:txBody>
      </p:sp>
      <p:sp>
        <p:nvSpPr>
          <p:cNvPr id="4" name="SecloreFooter">
            <a:extLst>
              <a:ext uri="{FF2B5EF4-FFF2-40B4-BE49-F238E27FC236}">
                <a16:creationId xmlns:a16="http://schemas.microsoft.com/office/drawing/2014/main" id="{1928AE81-E622-A3CF-137D-65080417124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121920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algn="ctr"/>
            <a:r>
              <a:rPr lang="en-US">
                <a:solidFill>
                  <a:srgbClr val="085393"/>
                </a:solidFill>
              </a:rPr>
              <a:t>Internal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63BE42-AACF-4201-94ED-B36660A703E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393643-6FFE-4F8F-9ED2-E2286DB663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522181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A745F2-3BC5-481F-A01B-C70395A7FE12}" type="datetimeFigureOut">
              <a:rPr lang="en-US" smtClean="0"/>
              <a:t>8/17/2025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ecloreFooter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121920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200">
                <a:solidFill>
                  <a:srgbClr val="085393"/>
                </a:solidFill>
              </a:defRPr>
            </a:lvl1pPr>
          </a:lstStyle>
          <a:p>
            <a:r>
              <a:rPr lang="en-US"/>
              <a:t>Internal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BE005B-F9A9-449A-B4E6-85C7409583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301183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SecloreFooter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rgbClr val="085393"/>
                </a:solidFill>
              </a:defRPr>
            </a:lvl1pPr>
          </a:lstStyle>
          <a:p>
            <a:r>
              <a:rPr lang="en-US"/>
              <a:t>Internal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SecloreFooter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rgbClr val="085393"/>
                </a:solidFill>
              </a:defRPr>
            </a:lvl1pPr>
          </a:lstStyle>
          <a:p>
            <a:r>
              <a:rPr lang="en-US"/>
              <a:t>Internal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SecloreFooter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rgbClr val="085393"/>
                </a:solidFill>
              </a:defRPr>
            </a:lvl1pPr>
          </a:lstStyle>
          <a:p>
            <a:r>
              <a:rPr lang="en-US"/>
              <a:t>Internal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8/17/2025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SecloreFooter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rgbClr val="085393"/>
                </a:solidFill>
              </a:defRPr>
            </a:lvl1pPr>
          </a:lstStyle>
          <a:p>
            <a:r>
              <a:rPr lang="en-US"/>
              <a:t>Internal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8/17/2025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loreFooter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rgbClr val="085393"/>
                </a:solidFill>
              </a:defRPr>
            </a:lvl1pPr>
          </a:lstStyle>
          <a:p>
            <a:r>
              <a:rPr lang="en-US"/>
              <a:t>Internal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8/17/2025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852670" y="575885"/>
            <a:ext cx="4208780" cy="696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34444" y="1241947"/>
            <a:ext cx="10868660" cy="36296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SecloreFooter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1219200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 sz="1200">
                <a:solidFill>
                  <a:srgbClr val="085393"/>
                </a:solidFill>
              </a:defRPr>
            </a:lvl1pPr>
          </a:lstStyle>
          <a:p>
            <a:r>
              <a:rPr lang="en-US"/>
              <a:t>Internal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sldNum="0" hd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5254BA-2A31-0257-C0B1-4C437C486B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48CDC014-B62E-3483-31B0-57959B02868A}"/>
              </a:ext>
            </a:extLst>
          </p:cNvPr>
          <p:cNvSpPr txBox="1"/>
          <p:nvPr/>
        </p:nvSpPr>
        <p:spPr>
          <a:xfrm>
            <a:off x="734444" y="1241947"/>
            <a:ext cx="10868660" cy="3629660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sz="1800" b="1" dirty="0">
                <a:latin typeface="Arial"/>
                <a:cs typeface="Arial"/>
              </a:rPr>
              <a:t>SAR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HR</a:t>
            </a:r>
            <a:r>
              <a:rPr sz="1800" b="1" spc="-4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POLICY</a:t>
            </a:r>
            <a:r>
              <a:rPr sz="1800" b="1" spc="-8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STATES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75"/>
              </a:spcBef>
            </a:pPr>
            <a:r>
              <a:rPr sz="1800" b="1" dirty="0">
                <a:latin typeface="Arial"/>
                <a:cs typeface="Arial"/>
              </a:rPr>
              <a:t>1.9.9</a:t>
            </a:r>
            <a:r>
              <a:rPr sz="1800" b="1" spc="-9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Attendance</a:t>
            </a:r>
            <a:endParaRPr sz="1800" dirty="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795"/>
              </a:spcBef>
              <a:buFont typeface="Arial"/>
              <a:buChar char="•"/>
              <a:tabLst>
                <a:tab pos="241300" algn="l"/>
              </a:tabLst>
            </a:pPr>
            <a:r>
              <a:rPr sz="1800" b="1" dirty="0">
                <a:solidFill>
                  <a:srgbClr val="DF7900"/>
                </a:solidFill>
                <a:latin typeface="Arial"/>
                <a:cs typeface="Arial"/>
              </a:rPr>
              <a:t>1.9.9.1</a:t>
            </a:r>
            <a:r>
              <a:rPr sz="1800" b="1" spc="-35" dirty="0">
                <a:solidFill>
                  <a:srgbClr val="DF79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DF7900"/>
                </a:solidFill>
                <a:latin typeface="Arial"/>
                <a:cs typeface="Arial"/>
              </a:rPr>
              <a:t>Policy</a:t>
            </a:r>
            <a:r>
              <a:rPr sz="1800" b="1" spc="-45" dirty="0">
                <a:solidFill>
                  <a:srgbClr val="DF79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DF7900"/>
                </a:solidFill>
                <a:latin typeface="Arial"/>
                <a:cs typeface="Arial"/>
              </a:rPr>
              <a:t>Section</a:t>
            </a:r>
            <a:endParaRPr sz="1800" dirty="0">
              <a:latin typeface="Arial"/>
              <a:cs typeface="Arial"/>
            </a:endParaRPr>
          </a:p>
          <a:p>
            <a:pPr marL="12700" marR="157480">
              <a:lnSpc>
                <a:spcPts val="1939"/>
              </a:lnSpc>
              <a:spcBef>
                <a:spcPts val="1025"/>
              </a:spcBef>
              <a:tabLst>
                <a:tab pos="1205865" algn="l"/>
              </a:tabLst>
            </a:pPr>
            <a:r>
              <a:rPr sz="1800" b="1" dirty="0">
                <a:latin typeface="Arial"/>
                <a:cs typeface="Arial"/>
              </a:rPr>
              <a:t>Clause</a:t>
            </a:r>
            <a:r>
              <a:rPr sz="1800" b="1" spc="-45" dirty="0">
                <a:latin typeface="Arial"/>
                <a:cs typeface="Arial"/>
              </a:rPr>
              <a:t> </a:t>
            </a:r>
            <a:r>
              <a:rPr sz="1800" b="1" spc="-25" dirty="0">
                <a:latin typeface="Arial"/>
                <a:cs typeface="Arial"/>
              </a:rPr>
              <a:t>16</a:t>
            </a:r>
            <a:r>
              <a:rPr sz="1800" b="1" dirty="0">
                <a:latin typeface="Arial"/>
                <a:cs typeface="Arial"/>
              </a:rPr>
              <a:t>	-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Employees,</a:t>
            </a:r>
            <a:r>
              <a:rPr sz="1800" spc="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who</a:t>
            </a:r>
            <a:r>
              <a:rPr sz="1800" spc="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are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not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able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to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report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to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duty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due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to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sickness,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emergencies,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or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for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any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other </a:t>
            </a:r>
            <a:r>
              <a:rPr sz="1800" dirty="0">
                <a:latin typeface="Arial"/>
                <a:cs typeface="Arial"/>
              </a:rPr>
              <a:t>legitimate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reason,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shall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inform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their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immediate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line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manager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one</a:t>
            </a:r>
            <a:r>
              <a:rPr sz="1800" u="sng" spc="-3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day</a:t>
            </a:r>
            <a:r>
              <a:rPr sz="1800" u="sng" spc="-4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before</a:t>
            </a:r>
            <a:r>
              <a:rPr sz="1800" u="sng" spc="-3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starting</a:t>
            </a:r>
            <a:r>
              <a:rPr sz="1800" u="sng" spc="-4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time</a:t>
            </a:r>
            <a:r>
              <a:rPr sz="1800" u="none" spc="-10" dirty="0"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  <a:p>
            <a:pPr marL="12700" marR="5080">
              <a:lnSpc>
                <a:spcPts val="1939"/>
              </a:lnSpc>
              <a:spcBef>
                <a:spcPts val="1005"/>
              </a:spcBef>
            </a:pPr>
            <a:r>
              <a:rPr sz="1800" dirty="0">
                <a:latin typeface="Arial"/>
                <a:cs typeface="Arial"/>
              </a:rPr>
              <a:t>Documentary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verification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of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reasons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for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absence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b="1" u="sng" dirty="0">
                <a:latin typeface="Arial"/>
                <a:cs typeface="Arial"/>
              </a:rPr>
              <a:t>should</a:t>
            </a:r>
            <a:r>
              <a:rPr sz="1800" b="1" u="sng" spc="-20" dirty="0">
                <a:latin typeface="Arial"/>
                <a:cs typeface="Arial"/>
              </a:rPr>
              <a:t> </a:t>
            </a:r>
            <a:r>
              <a:rPr sz="1800" b="1" u="sng" dirty="0">
                <a:latin typeface="Arial"/>
                <a:cs typeface="Arial"/>
              </a:rPr>
              <a:t>be</a:t>
            </a:r>
            <a:r>
              <a:rPr sz="1800" b="1" u="sng" spc="-40" dirty="0">
                <a:latin typeface="Arial"/>
                <a:cs typeface="Arial"/>
              </a:rPr>
              <a:t> </a:t>
            </a:r>
            <a:r>
              <a:rPr sz="1800" b="1" u="sng" dirty="0">
                <a:latin typeface="Arial"/>
                <a:cs typeface="Arial"/>
              </a:rPr>
              <a:t>submitted</a:t>
            </a:r>
            <a:r>
              <a:rPr sz="1800" b="1" u="sng" spc="-25" dirty="0">
                <a:latin typeface="Arial"/>
                <a:cs typeface="Arial"/>
              </a:rPr>
              <a:t> </a:t>
            </a:r>
            <a:r>
              <a:rPr sz="1800" b="1" u="sng" dirty="0">
                <a:latin typeface="Arial"/>
                <a:cs typeface="Arial"/>
              </a:rPr>
              <a:t>upon</a:t>
            </a:r>
            <a:r>
              <a:rPr sz="1800" b="1" u="sng" spc="-25" dirty="0">
                <a:latin typeface="Arial"/>
                <a:cs typeface="Arial"/>
              </a:rPr>
              <a:t> </a:t>
            </a:r>
            <a:r>
              <a:rPr sz="1800" b="1" u="sng" dirty="0">
                <a:latin typeface="Arial"/>
                <a:cs typeface="Arial"/>
              </a:rPr>
              <a:t>reporting</a:t>
            </a:r>
            <a:r>
              <a:rPr sz="1800" b="1" u="sng" spc="-30" dirty="0">
                <a:latin typeface="Arial"/>
                <a:cs typeface="Arial"/>
              </a:rPr>
              <a:t> </a:t>
            </a:r>
            <a:r>
              <a:rPr sz="1800" b="1" u="sng" dirty="0">
                <a:latin typeface="Arial"/>
                <a:cs typeface="Arial"/>
              </a:rPr>
              <a:t>to</a:t>
            </a:r>
            <a:r>
              <a:rPr sz="1800" b="1" u="sng" spc="-40" dirty="0">
                <a:latin typeface="Arial"/>
                <a:cs typeface="Arial"/>
              </a:rPr>
              <a:t> </a:t>
            </a:r>
            <a:r>
              <a:rPr sz="1800" b="1" u="sng" dirty="0">
                <a:latin typeface="Arial"/>
                <a:cs typeface="Arial"/>
              </a:rPr>
              <a:t>duty</a:t>
            </a:r>
            <a:r>
              <a:rPr sz="1800" b="1" u="sng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otherwise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their </a:t>
            </a:r>
            <a:r>
              <a:rPr sz="1800" dirty="0">
                <a:latin typeface="Arial"/>
                <a:cs typeface="Arial"/>
              </a:rPr>
              <a:t>absence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will</a:t>
            </a:r>
            <a:r>
              <a:rPr sz="1800" spc="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be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deemed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unauthori</a:t>
            </a:r>
            <a:r>
              <a:rPr lang="en-US" sz="1800" dirty="0">
                <a:latin typeface="Arial"/>
                <a:cs typeface="Arial"/>
              </a:rPr>
              <a:t>s</a:t>
            </a:r>
            <a:r>
              <a:rPr sz="1800" dirty="0">
                <a:latin typeface="Arial"/>
                <a:cs typeface="Arial"/>
              </a:rPr>
              <a:t>ed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and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treated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as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per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the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provisions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of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KSA</a:t>
            </a:r>
            <a:r>
              <a:rPr sz="1800" spc="-1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specific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Labor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Law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and </a:t>
            </a:r>
            <a:r>
              <a:rPr sz="1800" dirty="0">
                <a:latin typeface="Arial"/>
                <a:cs typeface="Arial"/>
              </a:rPr>
              <a:t>company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regulations.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889"/>
              </a:spcBef>
            </a:pPr>
            <a:endParaRPr sz="1800" dirty="0">
              <a:latin typeface="Arial"/>
              <a:cs typeface="Arial"/>
            </a:endParaRPr>
          </a:p>
          <a:p>
            <a:pPr marL="2893060" marR="76200" indent="-2699385">
              <a:lnSpc>
                <a:spcPts val="1939"/>
              </a:lnSpc>
            </a:pPr>
            <a:r>
              <a:rPr sz="1800" spc="-10" dirty="0">
                <a:solidFill>
                  <a:srgbClr val="FF0000"/>
                </a:solidFill>
                <a:latin typeface="Arial"/>
                <a:cs typeface="Arial"/>
              </a:rPr>
              <a:t>However,</a:t>
            </a:r>
            <a:r>
              <a:rPr sz="1800" spc="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staff</a:t>
            </a:r>
            <a:r>
              <a:rPr sz="1800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MUST</a:t>
            </a:r>
            <a:r>
              <a:rPr sz="1800" spc="-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endeavour</a:t>
            </a:r>
            <a:r>
              <a:rPr sz="1800" spc="-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to</a:t>
            </a:r>
            <a:r>
              <a:rPr sz="1800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give</a:t>
            </a:r>
            <a:r>
              <a:rPr sz="1800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1800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minimum</a:t>
            </a:r>
            <a:r>
              <a:rPr sz="1800" spc="-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of</a:t>
            </a:r>
            <a:r>
              <a:rPr sz="1800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12</a:t>
            </a:r>
            <a:r>
              <a:rPr sz="1800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hours</a:t>
            </a:r>
            <a:r>
              <a:rPr sz="1800" spc="-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notice</a:t>
            </a:r>
            <a:r>
              <a:rPr sz="1800" spc="-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of</a:t>
            </a:r>
            <a:r>
              <a:rPr sz="1800" spc="-1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ANY</a:t>
            </a:r>
            <a:r>
              <a:rPr sz="1800" spc="-6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absence,</a:t>
            </a:r>
            <a:r>
              <a:rPr sz="1800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failure</a:t>
            </a:r>
            <a:r>
              <a:rPr sz="1800" spc="-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to</a:t>
            </a:r>
            <a:r>
              <a:rPr sz="1800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give</a:t>
            </a:r>
            <a:r>
              <a:rPr sz="1800" spc="-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spc="-25" dirty="0">
                <a:solidFill>
                  <a:srgbClr val="FF0000"/>
                </a:solidFill>
                <a:latin typeface="Arial"/>
                <a:cs typeface="Arial"/>
              </a:rPr>
              <a:t>12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hours</a:t>
            </a:r>
            <a:r>
              <a:rPr sz="1800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notice</a:t>
            </a:r>
            <a:r>
              <a:rPr sz="1800" spc="-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may</a:t>
            </a:r>
            <a:r>
              <a:rPr sz="1800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lead</a:t>
            </a:r>
            <a:r>
              <a:rPr sz="1800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to</a:t>
            </a:r>
            <a:r>
              <a:rPr sz="1800" spc="-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further</a:t>
            </a:r>
            <a:r>
              <a:rPr sz="1800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action</a:t>
            </a:r>
            <a:r>
              <a:rPr sz="1800" spc="-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being</a:t>
            </a:r>
            <a:r>
              <a:rPr sz="1800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FF0000"/>
                </a:solidFill>
                <a:latin typeface="Arial"/>
                <a:cs typeface="Arial"/>
              </a:rPr>
              <a:t>taken.</a:t>
            </a:r>
            <a:endParaRPr sz="1800" dirty="0">
              <a:latin typeface="Arial"/>
              <a:cs typeface="Arial"/>
            </a:endParaRPr>
          </a:p>
        </p:txBody>
      </p:sp>
      <p:pic>
        <p:nvPicPr>
          <p:cNvPr id="3" name="object 3">
            <a:extLst>
              <a:ext uri="{FF2B5EF4-FFF2-40B4-BE49-F238E27FC236}">
                <a16:creationId xmlns:a16="http://schemas.microsoft.com/office/drawing/2014/main" id="{985B0F71-ECD0-7EA3-E71A-E806FA7B57ED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28025" y="333375"/>
            <a:ext cx="1893887" cy="1516061"/>
          </a:xfrm>
          <a:prstGeom prst="rect">
            <a:avLst/>
          </a:prstGeom>
        </p:spPr>
      </p:pic>
      <p:sp>
        <p:nvSpPr>
          <p:cNvPr id="4" name="object 4">
            <a:extLst>
              <a:ext uri="{FF2B5EF4-FFF2-40B4-BE49-F238E27FC236}">
                <a16:creationId xmlns:a16="http://schemas.microsoft.com/office/drawing/2014/main" id="{A5E70022-B8B0-8994-6EEF-C1E26731028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852670" y="575885"/>
            <a:ext cx="420878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Sickness</a:t>
            </a:r>
            <a:r>
              <a:rPr spc="-45" dirty="0"/>
              <a:t> </a:t>
            </a:r>
            <a:r>
              <a:rPr lang="en-US" spc="-10" dirty="0"/>
              <a:t>Absence </a:t>
            </a:r>
            <a:endParaRPr spc="-10" dirty="0"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584C5F58-203C-61BA-C259-09586D7C10B0}"/>
              </a:ext>
            </a:extLst>
          </p:cNvPr>
          <p:cNvSpPr txBox="1"/>
          <p:nvPr/>
        </p:nvSpPr>
        <p:spPr>
          <a:xfrm>
            <a:off x="5706013" y="6431727"/>
            <a:ext cx="8223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ahoma"/>
                <a:cs typeface="Tahoma"/>
              </a:rPr>
              <a:t>[</a:t>
            </a:r>
            <a:r>
              <a:rPr sz="1200" dirty="0">
                <a:solidFill>
                  <a:srgbClr val="00339F"/>
                </a:solidFill>
                <a:latin typeface="Tahoma"/>
                <a:cs typeface="Tahoma"/>
              </a:rPr>
              <a:t>I</a:t>
            </a:r>
            <a:r>
              <a:rPr sz="1200" dirty="0">
                <a:latin typeface="Tahoma"/>
                <a:cs typeface="Tahoma"/>
              </a:rPr>
              <a:t>]</a:t>
            </a:r>
            <a:r>
              <a:rPr sz="1200" spc="360" dirty="0"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00339F"/>
                </a:solidFill>
                <a:latin typeface="Tahoma"/>
                <a:cs typeface="Tahoma"/>
              </a:rPr>
              <a:t>Internal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6" name="SecloreFooter">
            <a:extLst>
              <a:ext uri="{FF2B5EF4-FFF2-40B4-BE49-F238E27FC236}">
                <a16:creationId xmlns:a16="http://schemas.microsoft.com/office/drawing/2014/main" id="{23B6D9C4-6235-2E6C-D18B-BBB1FFEE742E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0" y="6377940"/>
            <a:ext cx="12192000" cy="184666"/>
          </a:xfrm>
        </p:spPr>
        <p:txBody>
          <a:bodyPr/>
          <a:lstStyle/>
          <a:p>
            <a:r>
              <a:rPr lang="en-US" sz="1200">
                <a:solidFill>
                  <a:srgbClr val="085393"/>
                </a:solidFill>
              </a:rPr>
              <a:t>Internal</a:t>
            </a:r>
          </a:p>
        </p:txBody>
      </p:sp>
    </p:spTree>
    <p:extLst>
      <p:ext uri="{BB962C8B-B14F-4D97-AF65-F5344CB8AC3E}">
        <p14:creationId xmlns:p14="http://schemas.microsoft.com/office/powerpoint/2010/main" val="26518045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09600" y="1241947"/>
            <a:ext cx="11049000" cy="4777853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sz="1800" b="1" dirty="0">
                <a:latin typeface="Arial"/>
                <a:cs typeface="Arial"/>
              </a:rPr>
              <a:t>SAR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HR</a:t>
            </a:r>
            <a:r>
              <a:rPr sz="1800" b="1" spc="-4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POLICY</a:t>
            </a:r>
            <a:r>
              <a:rPr sz="1800" b="1" spc="-8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STATES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75"/>
              </a:spcBef>
            </a:pPr>
            <a:r>
              <a:rPr sz="1800" b="1" dirty="0">
                <a:latin typeface="Arial"/>
                <a:cs typeface="Arial"/>
              </a:rPr>
              <a:t>1.</a:t>
            </a:r>
            <a:r>
              <a:rPr lang="en-US" sz="1800" b="1" dirty="0">
                <a:latin typeface="Arial"/>
                <a:cs typeface="Arial"/>
              </a:rPr>
              <a:t>8</a:t>
            </a:r>
            <a:r>
              <a:rPr sz="1800" b="1" dirty="0">
                <a:latin typeface="Arial"/>
                <a:cs typeface="Arial"/>
              </a:rPr>
              <a:t>.</a:t>
            </a:r>
            <a:r>
              <a:rPr lang="en-US" b="1" dirty="0">
                <a:latin typeface="Arial"/>
                <a:cs typeface="Arial"/>
              </a:rPr>
              <a:t>1</a:t>
            </a:r>
            <a:r>
              <a:rPr lang="en-US" sz="1800" b="1" spc="-10" dirty="0">
                <a:latin typeface="Arial"/>
                <a:cs typeface="Arial"/>
              </a:rPr>
              <a:t>Annual Leave Plan</a:t>
            </a:r>
            <a:endParaRPr sz="1800" dirty="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795"/>
              </a:spcBef>
              <a:buFont typeface="Arial"/>
              <a:buChar char="•"/>
              <a:tabLst>
                <a:tab pos="241300" algn="l"/>
              </a:tabLst>
            </a:pPr>
            <a:r>
              <a:rPr sz="1800" b="1" dirty="0">
                <a:solidFill>
                  <a:srgbClr val="DF7900"/>
                </a:solidFill>
                <a:latin typeface="Arial"/>
                <a:cs typeface="Arial"/>
              </a:rPr>
              <a:t>1.</a:t>
            </a:r>
            <a:r>
              <a:rPr lang="en-US" b="1" dirty="0">
                <a:solidFill>
                  <a:srgbClr val="DF7900"/>
                </a:solidFill>
                <a:latin typeface="Arial"/>
                <a:cs typeface="Arial"/>
              </a:rPr>
              <a:t>8</a:t>
            </a:r>
            <a:r>
              <a:rPr sz="1800" b="1" dirty="0">
                <a:solidFill>
                  <a:srgbClr val="DF7900"/>
                </a:solidFill>
                <a:latin typeface="Arial"/>
                <a:cs typeface="Arial"/>
              </a:rPr>
              <a:t>.</a:t>
            </a:r>
            <a:r>
              <a:rPr lang="en-US" sz="1800" b="1" dirty="0">
                <a:solidFill>
                  <a:srgbClr val="DF7900"/>
                </a:solidFill>
                <a:latin typeface="Arial"/>
                <a:cs typeface="Arial"/>
              </a:rPr>
              <a:t>1</a:t>
            </a:r>
            <a:r>
              <a:rPr sz="1800" b="1" dirty="0">
                <a:solidFill>
                  <a:srgbClr val="DF7900"/>
                </a:solidFill>
                <a:latin typeface="Arial"/>
                <a:cs typeface="Arial"/>
              </a:rPr>
              <a:t>.1</a:t>
            </a:r>
            <a:r>
              <a:rPr sz="1800" b="1" spc="-35" dirty="0">
                <a:solidFill>
                  <a:srgbClr val="DF79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DF7900"/>
                </a:solidFill>
                <a:latin typeface="Arial"/>
                <a:cs typeface="Arial"/>
              </a:rPr>
              <a:t>Policy</a:t>
            </a:r>
            <a:r>
              <a:rPr sz="1800" b="1" spc="-45" dirty="0">
                <a:solidFill>
                  <a:srgbClr val="DF79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DF7900"/>
                </a:solidFill>
                <a:latin typeface="Arial"/>
                <a:cs typeface="Arial"/>
              </a:rPr>
              <a:t>Section</a:t>
            </a:r>
            <a:endParaRPr sz="1800" dirty="0">
              <a:latin typeface="Arial"/>
              <a:cs typeface="Arial"/>
            </a:endParaRPr>
          </a:p>
          <a:p>
            <a:pPr marL="12700" marR="157480">
              <a:lnSpc>
                <a:spcPts val="1939"/>
              </a:lnSpc>
              <a:spcBef>
                <a:spcPts val="1025"/>
              </a:spcBef>
              <a:tabLst>
                <a:tab pos="1205865" algn="l"/>
              </a:tabLst>
            </a:pPr>
            <a:r>
              <a:rPr lang="en-US" sz="1800" b="1" dirty="0">
                <a:latin typeface="Arial"/>
                <a:cs typeface="Arial"/>
              </a:rPr>
              <a:t>Patient Companion Leave.</a:t>
            </a:r>
            <a:r>
              <a:rPr lang="en-US" b="1" dirty="0">
                <a:latin typeface="Arial"/>
                <a:cs typeface="Arial"/>
              </a:rPr>
              <a:t> </a:t>
            </a:r>
            <a:r>
              <a:rPr lang="en-US" sz="1800" dirty="0">
                <a:latin typeface="Arial"/>
                <a:cs typeface="Arial"/>
              </a:rPr>
              <a:t>SAR may, for medical reasons, give the employee a medical companion leave, according the following:</a:t>
            </a:r>
          </a:p>
          <a:p>
            <a:pPr marL="12700" marR="157480" lvl="6">
              <a:lnSpc>
                <a:spcPts val="1939"/>
              </a:lnSpc>
              <a:spcBef>
                <a:spcPts val="1025"/>
              </a:spcBef>
              <a:tabLst>
                <a:tab pos="1205865" algn="l"/>
              </a:tabLst>
            </a:pPr>
            <a:r>
              <a:rPr lang="en-US" dirty="0">
                <a:latin typeface="Arial"/>
                <a:cs typeface="Arial"/>
              </a:rPr>
              <a:t>▪  The employee must use annual leave balance in excess of 45 days before requesting a patient companion leave.</a:t>
            </a:r>
          </a:p>
          <a:p>
            <a:pPr marL="12700" marR="157480" lvl="3">
              <a:lnSpc>
                <a:spcPts val="1939"/>
              </a:lnSpc>
              <a:spcBef>
                <a:spcPts val="1025"/>
              </a:spcBef>
              <a:tabLst>
                <a:tab pos="1205865" algn="l"/>
              </a:tabLst>
            </a:pPr>
            <a:r>
              <a:rPr lang="en-US" dirty="0">
                <a:latin typeface="Arial"/>
                <a:cs typeface="Arial"/>
              </a:rPr>
              <a:t>▪ </a:t>
            </a:r>
            <a:r>
              <a:rPr lang="en-US" b="1" u="sng" dirty="0">
                <a:latin typeface="Arial"/>
                <a:cs typeface="Arial"/>
              </a:rPr>
              <a:t>This kind of leave cannot exceed (15) days inside KSA or (30) outside KSA per year.</a:t>
            </a:r>
          </a:p>
          <a:p>
            <a:pPr marL="12700" marR="157480" lvl="3">
              <a:lnSpc>
                <a:spcPts val="1939"/>
              </a:lnSpc>
              <a:spcBef>
                <a:spcPts val="1025"/>
              </a:spcBef>
              <a:tabLst>
                <a:tab pos="1205865" algn="l"/>
              </a:tabLst>
            </a:pPr>
            <a:r>
              <a:rPr lang="en-US" dirty="0">
                <a:latin typeface="Arial"/>
                <a:cs typeface="Arial"/>
              </a:rPr>
              <a:t>▪ Having a certified medical report from the hospital emphasizes the need for companion or any additional document required from the company.</a:t>
            </a:r>
          </a:p>
          <a:p>
            <a:pPr marL="12700" marR="157480" lvl="3">
              <a:lnSpc>
                <a:spcPts val="1939"/>
              </a:lnSpc>
              <a:spcBef>
                <a:spcPts val="1025"/>
              </a:spcBef>
              <a:tabLst>
                <a:tab pos="1205865" algn="l"/>
              </a:tabLst>
            </a:pPr>
            <a:r>
              <a:rPr lang="en-US" dirty="0">
                <a:latin typeface="Arial"/>
                <a:cs typeface="Arial"/>
              </a:rPr>
              <a:t>▪ Only these persons can be accompanied by the employee: his/her wife/husband, children, or parents.</a:t>
            </a:r>
          </a:p>
          <a:p>
            <a:pPr marL="12700" marR="157480" lvl="4">
              <a:lnSpc>
                <a:spcPts val="1939"/>
              </a:lnSpc>
              <a:spcBef>
                <a:spcPts val="1025"/>
              </a:spcBef>
              <a:tabLst>
                <a:tab pos="1205865" algn="l"/>
              </a:tabLst>
            </a:pPr>
            <a:r>
              <a:rPr lang="en-US" dirty="0">
                <a:latin typeface="Arial"/>
                <a:cs typeface="Arial"/>
              </a:rPr>
              <a:t>▪ In addition to a patient companion leave that may be permitted to an employee, he/she will be entitled to receive the benefits provided in the Healthcare chapter within SAR policy manual in the case of a medical transfer in accordance with the prescribed regulations and the consent of the holder.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28025" y="333375"/>
            <a:ext cx="1893887" cy="1516061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219200" y="575885"/>
            <a:ext cx="484225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dirty="0"/>
              <a:t>Accompanied Leave </a:t>
            </a:r>
            <a:endParaRPr spc="-10" dirty="0"/>
          </a:p>
        </p:txBody>
      </p:sp>
      <p:sp>
        <p:nvSpPr>
          <p:cNvPr id="5" name="object 5"/>
          <p:cNvSpPr txBox="1"/>
          <p:nvPr/>
        </p:nvSpPr>
        <p:spPr>
          <a:xfrm>
            <a:off x="5706013" y="6431727"/>
            <a:ext cx="8223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ahoma"/>
                <a:cs typeface="Tahoma"/>
              </a:rPr>
              <a:t>[</a:t>
            </a:r>
            <a:r>
              <a:rPr sz="1200" dirty="0">
                <a:solidFill>
                  <a:srgbClr val="00339F"/>
                </a:solidFill>
                <a:latin typeface="Tahoma"/>
                <a:cs typeface="Tahoma"/>
              </a:rPr>
              <a:t>I</a:t>
            </a:r>
            <a:r>
              <a:rPr sz="1200" dirty="0">
                <a:latin typeface="Tahoma"/>
                <a:cs typeface="Tahoma"/>
              </a:rPr>
              <a:t>]</a:t>
            </a:r>
            <a:r>
              <a:rPr sz="1200" spc="360" dirty="0"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00339F"/>
                </a:solidFill>
                <a:latin typeface="Tahoma"/>
                <a:cs typeface="Tahoma"/>
              </a:rPr>
              <a:t>Internal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6" name="SecloreFooter">
            <a:extLst>
              <a:ext uri="{FF2B5EF4-FFF2-40B4-BE49-F238E27FC236}">
                <a16:creationId xmlns:a16="http://schemas.microsoft.com/office/drawing/2014/main" id="{D306C535-4DD8-7D81-3928-405D453571A4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0" y="6377940"/>
            <a:ext cx="12192000" cy="184666"/>
          </a:xfrm>
        </p:spPr>
        <p:txBody>
          <a:bodyPr/>
          <a:lstStyle/>
          <a:p>
            <a:r>
              <a:rPr lang="en-US" sz="1200">
                <a:solidFill>
                  <a:srgbClr val="085393"/>
                </a:solidFill>
              </a:rPr>
              <a:t>Internal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0CB56C-C02C-5C7B-B158-89EE593327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CAE378F9-AF13-A0BA-04DB-5DF5D94B487A}"/>
              </a:ext>
            </a:extLst>
          </p:cNvPr>
          <p:cNvSpPr txBox="1"/>
          <p:nvPr/>
        </p:nvSpPr>
        <p:spPr>
          <a:xfrm>
            <a:off x="734444" y="1241946"/>
            <a:ext cx="10771756" cy="6252994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endParaRPr lang="en-US" sz="1800" b="1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80"/>
              </a:spcBef>
            </a:pPr>
            <a:endParaRPr lang="en-US" b="1" dirty="0">
              <a:latin typeface="Arial"/>
              <a:cs typeface="Arial"/>
            </a:endParaRPr>
          </a:p>
          <a:p>
            <a:pPr marL="0" marR="0"/>
            <a:r>
              <a:rPr lang="en-US" sz="1800" b="1" dirty="0">
                <a:latin typeface="Arial"/>
                <a:cs typeface="Arial"/>
              </a:rPr>
              <a:t>1) You </a:t>
            </a:r>
            <a:r>
              <a:rPr lang="en-US" sz="1800" b="1" u="sng" dirty="0">
                <a:solidFill>
                  <a:srgbClr val="FF0000"/>
                </a:solidFill>
                <a:latin typeface="Arial"/>
                <a:cs typeface="Arial"/>
              </a:rPr>
              <a:t>MUST</a:t>
            </a:r>
            <a:r>
              <a:rPr lang="en-US" sz="1800" b="1" dirty="0">
                <a:latin typeface="Arial"/>
                <a:cs typeface="Arial"/>
              </a:rPr>
              <a:t> inform line management if you cannot attend a minimum of 12hrs prior to your book on time</a:t>
            </a:r>
            <a:r>
              <a:rPr lang="en-US" b="1" dirty="0">
                <a:latin typeface="Arial"/>
                <a:cs typeface="Arial"/>
              </a:rPr>
              <a:t>. Arranging shift coverage or assigning trips directly with colleagues, without formal approval from the line manager, is strictly prohibited and may result in disciplinary action.</a:t>
            </a:r>
          </a:p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lang="en-US" b="1" dirty="0">
                <a:latin typeface="Arial"/>
                <a:cs typeface="Arial"/>
              </a:rPr>
              <a:t>2) You </a:t>
            </a:r>
            <a:r>
              <a:rPr lang="en-US" b="1" u="sng" dirty="0">
                <a:solidFill>
                  <a:srgbClr val="FF0000"/>
                </a:solidFill>
                <a:latin typeface="Arial"/>
                <a:cs typeface="Arial"/>
              </a:rPr>
              <a:t>MUST</a:t>
            </a:r>
            <a:r>
              <a:rPr lang="en-US" b="1" dirty="0">
                <a:latin typeface="Arial"/>
                <a:cs typeface="Arial"/>
              </a:rPr>
              <a:t> submit your return from vacation notification in ERP on the day you return to work. This submission MUST include all sick notes and doctor's certification to support the sickness absence.</a:t>
            </a:r>
          </a:p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lang="en-US" b="1" dirty="0">
                <a:latin typeface="Arial"/>
                <a:cs typeface="Arial"/>
              </a:rPr>
              <a:t>3) </a:t>
            </a:r>
            <a:r>
              <a:rPr lang="en-US" b="1" u="sng" dirty="0">
                <a:solidFill>
                  <a:srgbClr val="FF0000"/>
                </a:solidFill>
                <a:latin typeface="Arial"/>
                <a:cs typeface="Arial"/>
              </a:rPr>
              <a:t>Failure</a:t>
            </a:r>
            <a:r>
              <a:rPr lang="en-US" b="1" dirty="0">
                <a:latin typeface="Arial"/>
                <a:cs typeface="Arial"/>
              </a:rPr>
              <a:t> to submit your sick leave in ERP within three (3) days from your return to work may result in disciplinary action in accordance with SAR policies.  	</a:t>
            </a:r>
          </a:p>
          <a:p>
            <a:pPr marL="12700">
              <a:spcBef>
                <a:spcPts val="880"/>
              </a:spcBef>
            </a:pPr>
            <a:r>
              <a:rPr lang="en-US" b="1" dirty="0">
                <a:latin typeface="Arial"/>
                <a:cs typeface="Arial"/>
              </a:rPr>
              <a:t>4) Accompanied annual leave is capped to a maximum of 15 days per year</a:t>
            </a:r>
            <a:endParaRPr lang="ar-SA" b="1" dirty="0">
              <a:latin typeface="Arial"/>
              <a:cs typeface="Arial"/>
            </a:endParaRPr>
          </a:p>
          <a:p>
            <a:pPr marL="12700">
              <a:spcBef>
                <a:spcPts val="880"/>
              </a:spcBef>
            </a:pPr>
            <a:endParaRPr lang="en-US" b="1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lang="en-US" b="1" dirty="0">
                <a:latin typeface="Arial"/>
                <a:cs typeface="Arial"/>
              </a:rPr>
              <a:t> </a:t>
            </a:r>
          </a:p>
          <a:p>
            <a:pPr marL="12700" algn="ctr">
              <a:lnSpc>
                <a:spcPct val="100000"/>
              </a:lnSpc>
              <a:spcBef>
                <a:spcPts val="880"/>
              </a:spcBef>
            </a:pPr>
            <a:r>
              <a:rPr lang="en-US" sz="1800" b="1" dirty="0">
                <a:solidFill>
                  <a:srgbClr val="FF0000"/>
                </a:solidFill>
                <a:latin typeface="Arial"/>
                <a:cs typeface="Arial"/>
              </a:rPr>
              <a:t>Please note that information regards medical status helps us support you in the workplace regards fitness for your safety critical role.</a:t>
            </a:r>
          </a:p>
          <a:p>
            <a:pPr marL="12700" algn="ctr">
              <a:lnSpc>
                <a:spcPct val="100000"/>
              </a:lnSpc>
              <a:spcBef>
                <a:spcPts val="880"/>
              </a:spcBef>
            </a:pPr>
            <a:endParaRPr lang="en-US" b="1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80"/>
              </a:spcBef>
            </a:pPr>
            <a:endParaRPr lang="en-US" b="1" dirty="0">
              <a:latin typeface="Arial"/>
              <a:cs typeface="Arial"/>
            </a:endParaRPr>
          </a:p>
          <a:p>
            <a:pPr marL="12700" algn="ctr">
              <a:lnSpc>
                <a:spcPct val="100000"/>
              </a:lnSpc>
              <a:spcBef>
                <a:spcPts val="880"/>
              </a:spcBef>
            </a:pPr>
            <a:r>
              <a:rPr lang="en-US" sz="1800" b="1" dirty="0">
                <a:solidFill>
                  <a:srgbClr val="FF0000"/>
                </a:solidFill>
                <a:latin typeface="Arial"/>
                <a:cs typeface="Arial"/>
              </a:rPr>
              <a:t>      </a:t>
            </a:r>
            <a:endParaRPr sz="1800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pic>
        <p:nvPicPr>
          <p:cNvPr id="3" name="object 3">
            <a:extLst>
              <a:ext uri="{FF2B5EF4-FFF2-40B4-BE49-F238E27FC236}">
                <a16:creationId xmlns:a16="http://schemas.microsoft.com/office/drawing/2014/main" id="{38CC45D9-D14F-01D3-6CF8-4693526143CC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28025" y="333375"/>
            <a:ext cx="1893887" cy="1516061"/>
          </a:xfrm>
          <a:prstGeom prst="rect">
            <a:avLst/>
          </a:prstGeom>
        </p:spPr>
      </p:pic>
      <p:sp>
        <p:nvSpPr>
          <p:cNvPr id="4" name="object 4">
            <a:extLst>
              <a:ext uri="{FF2B5EF4-FFF2-40B4-BE49-F238E27FC236}">
                <a16:creationId xmlns:a16="http://schemas.microsoft.com/office/drawing/2014/main" id="{2EEAA7E4-C02C-0748-8A8C-550D5A85D5E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852670" y="575885"/>
            <a:ext cx="420878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dirty="0"/>
              <a:t>In Summary </a:t>
            </a:r>
            <a:endParaRPr spc="-10" dirty="0"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BB78AD4D-2BAB-A889-7E0D-F3AF8866B8E9}"/>
              </a:ext>
            </a:extLst>
          </p:cNvPr>
          <p:cNvSpPr txBox="1"/>
          <p:nvPr/>
        </p:nvSpPr>
        <p:spPr>
          <a:xfrm>
            <a:off x="5706013" y="6431727"/>
            <a:ext cx="8223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ahoma"/>
                <a:cs typeface="Tahoma"/>
              </a:rPr>
              <a:t>[</a:t>
            </a:r>
            <a:r>
              <a:rPr sz="1200" dirty="0">
                <a:solidFill>
                  <a:srgbClr val="00339F"/>
                </a:solidFill>
                <a:latin typeface="Tahoma"/>
                <a:cs typeface="Tahoma"/>
              </a:rPr>
              <a:t>I</a:t>
            </a:r>
            <a:r>
              <a:rPr sz="1200" dirty="0">
                <a:latin typeface="Tahoma"/>
                <a:cs typeface="Tahoma"/>
              </a:rPr>
              <a:t>]</a:t>
            </a:r>
            <a:r>
              <a:rPr sz="1200" spc="360" dirty="0"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00339F"/>
                </a:solidFill>
                <a:latin typeface="Tahoma"/>
                <a:cs typeface="Tahoma"/>
              </a:rPr>
              <a:t>Internal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6" name="SecloreFooter">
            <a:extLst>
              <a:ext uri="{FF2B5EF4-FFF2-40B4-BE49-F238E27FC236}">
                <a16:creationId xmlns:a16="http://schemas.microsoft.com/office/drawing/2014/main" id="{D47050C5-10D6-4C86-9FD0-1B9F88FF85AC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0" y="6377940"/>
            <a:ext cx="12192000" cy="184666"/>
          </a:xfrm>
        </p:spPr>
        <p:txBody>
          <a:bodyPr/>
          <a:lstStyle/>
          <a:p>
            <a:r>
              <a:rPr lang="en-US" sz="1200">
                <a:solidFill>
                  <a:srgbClr val="085393"/>
                </a:solidFill>
              </a:rPr>
              <a:t>Internal</a:t>
            </a:r>
          </a:p>
        </p:txBody>
      </p:sp>
    </p:spTree>
    <p:extLst>
      <p:ext uri="{BB962C8B-B14F-4D97-AF65-F5344CB8AC3E}">
        <p14:creationId xmlns:p14="http://schemas.microsoft.com/office/powerpoint/2010/main" val="9237815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FC5386-D9BC-3EAC-A845-8CE6DE1E9A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133B268E-759D-794F-18B9-96CF629DA52A}"/>
              </a:ext>
            </a:extLst>
          </p:cNvPr>
          <p:cNvSpPr txBox="1"/>
          <p:nvPr/>
        </p:nvSpPr>
        <p:spPr>
          <a:xfrm>
            <a:off x="734444" y="1241947"/>
            <a:ext cx="10868660" cy="4449551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marL="12700" rtl="1">
              <a:lnSpc>
                <a:spcPct val="100000"/>
              </a:lnSpc>
              <a:spcBef>
                <a:spcPts val="880"/>
              </a:spcBef>
            </a:pPr>
            <a:r>
              <a:rPr lang="ar-SA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سياسة سار للإبلاغ عن المرض والغياب</a:t>
            </a:r>
          </a:p>
          <a:p>
            <a:pPr marL="12700" rtl="1">
              <a:lnSpc>
                <a:spcPct val="100000"/>
              </a:lnSpc>
              <a:spcBef>
                <a:spcPts val="880"/>
              </a:spcBef>
            </a:pPr>
            <a:r>
              <a:rPr lang="en-US" sz="1800" b="1" dirty="0">
                <a:latin typeface="Arial"/>
                <a:cs typeface="Arial"/>
              </a:rPr>
              <a:t>1.9.9</a:t>
            </a:r>
            <a:r>
              <a:rPr lang="ar-SA" sz="1800" b="1" dirty="0">
                <a:latin typeface="Arial"/>
                <a:cs typeface="Arial"/>
              </a:rPr>
              <a:t> الحضور</a:t>
            </a:r>
            <a:endParaRPr lang="en-US" sz="1800" dirty="0">
              <a:latin typeface="Arial"/>
              <a:cs typeface="Arial"/>
            </a:endParaRPr>
          </a:p>
          <a:p>
            <a:pPr marL="241300" indent="-228600" rtl="1">
              <a:lnSpc>
                <a:spcPct val="100000"/>
              </a:lnSpc>
              <a:spcBef>
                <a:spcPts val="795"/>
              </a:spcBef>
              <a:buFont typeface="Arial"/>
              <a:buChar char="•"/>
              <a:tabLst>
                <a:tab pos="241300" algn="l"/>
              </a:tabLst>
            </a:pPr>
            <a:r>
              <a:rPr sz="1800" b="1" dirty="0">
                <a:solidFill>
                  <a:srgbClr val="DF7900"/>
                </a:solidFill>
                <a:latin typeface="Arial"/>
                <a:cs typeface="Arial"/>
              </a:rPr>
              <a:t>1.9.9.</a:t>
            </a:r>
            <a:r>
              <a:rPr lang="en-US" sz="1800" b="1" dirty="0">
                <a:solidFill>
                  <a:srgbClr val="DF7900"/>
                </a:solidFill>
                <a:latin typeface="Arial"/>
                <a:cs typeface="Arial"/>
              </a:rPr>
              <a:t>1</a:t>
            </a:r>
            <a:r>
              <a:rPr lang="ar-SA" sz="1800" b="1" dirty="0">
                <a:solidFill>
                  <a:srgbClr val="DF7900"/>
                </a:solidFill>
                <a:latin typeface="Arial"/>
                <a:cs typeface="Arial"/>
              </a:rPr>
              <a:t> قسم السياسة</a:t>
            </a:r>
            <a:endParaRPr sz="1800" dirty="0">
              <a:latin typeface="Arial"/>
              <a:cs typeface="Arial"/>
            </a:endParaRPr>
          </a:p>
          <a:p>
            <a:pPr marL="12700" marR="157480" rtl="1">
              <a:lnSpc>
                <a:spcPts val="1939"/>
              </a:lnSpc>
              <a:spcBef>
                <a:spcPts val="1025"/>
              </a:spcBef>
              <a:tabLst>
                <a:tab pos="1205865" algn="l"/>
              </a:tabLst>
            </a:pPr>
            <a:r>
              <a:rPr lang="ar-SA" sz="1800" b="1" spc="-25" dirty="0">
                <a:latin typeface="Arial"/>
                <a:cs typeface="Arial"/>
              </a:rPr>
              <a:t>البند 16 </a:t>
            </a:r>
            <a:r>
              <a:rPr lang="ar-SA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على الموظفين الذين لا يستطيعون الحضور إلى العمل بسبب المرض، أو الطوارئ، أو أي سبب مشروع آخر، إشعار مديرهم المباشر </a:t>
            </a:r>
            <a:r>
              <a:rPr lang="ar-SA" sz="1800" u="sng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قبل يوم واحد من وقت بدء الدوام</a:t>
            </a:r>
            <a:r>
              <a:rPr lang="ar-SA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12700" marR="157480" rtl="1">
              <a:lnSpc>
                <a:spcPts val="1939"/>
              </a:lnSpc>
              <a:spcBef>
                <a:spcPts val="1025"/>
              </a:spcBef>
              <a:tabLst>
                <a:tab pos="1205865" algn="l"/>
              </a:tabLst>
            </a:pPr>
            <a:r>
              <a:rPr lang="ar-SA" sz="1800" b="1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SA" sz="1800" b="1" u="sng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يجب تقديم وثائق تثبت أسباب الغياب عند العودة إلى العمل</a:t>
            </a:r>
            <a:r>
              <a:rPr lang="ar-SA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، وإلا سيتم اعتبار الغياب غير مُصرح به وسيتم التعامل معه وفقًا لأحكام قانون العمل في المملكة العربية السعودية واللوائح الداخلية للشركة</a:t>
            </a:r>
            <a:r>
              <a:rPr lang="en-US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.</a:t>
            </a:r>
            <a:endParaRPr sz="1800" dirty="0">
              <a:latin typeface="Arial"/>
              <a:cs typeface="Arial"/>
            </a:endParaRPr>
          </a:p>
          <a:p>
            <a:pPr rtl="1">
              <a:lnSpc>
                <a:spcPct val="100000"/>
              </a:lnSpc>
              <a:spcBef>
                <a:spcPts val="1889"/>
              </a:spcBef>
            </a:pPr>
            <a:endParaRPr lang="ar-SA" sz="1800" dirty="0">
              <a:latin typeface="Arial"/>
              <a:cs typeface="Arial"/>
            </a:endParaRPr>
          </a:p>
          <a:p>
            <a:pPr rtl="1">
              <a:lnSpc>
                <a:spcPct val="100000"/>
              </a:lnSpc>
              <a:spcBef>
                <a:spcPts val="1889"/>
              </a:spcBef>
            </a:pPr>
            <a:endParaRPr lang="ar-SA" dirty="0">
              <a:latin typeface="Arial"/>
              <a:cs typeface="Arial"/>
            </a:endParaRPr>
          </a:p>
          <a:p>
            <a:pPr rtl="1">
              <a:lnSpc>
                <a:spcPct val="100000"/>
              </a:lnSpc>
              <a:spcBef>
                <a:spcPts val="1889"/>
              </a:spcBef>
            </a:pPr>
            <a:endParaRPr lang="en-US" sz="1800" dirty="0">
              <a:latin typeface="Arial"/>
              <a:cs typeface="Arial"/>
            </a:endParaRPr>
          </a:p>
          <a:p>
            <a:pPr marL="2893060" marR="76200" indent="-2699385" rtl="1">
              <a:lnSpc>
                <a:spcPts val="1939"/>
              </a:lnSpc>
            </a:pPr>
            <a:r>
              <a:rPr lang="ar-SA" sz="24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ومع ذلك، يجب على الموظفين الإبلاغ عن أي غياب قبل 12 ساعة على الأقل. وعدم </a:t>
            </a:r>
            <a:r>
              <a:rPr lang="ar-SA" sz="2400">
                <a:solidFill>
                  <a:srgbClr val="FF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الالتزام بهذه التعليمات قد </a:t>
            </a:r>
            <a:r>
              <a:rPr lang="ar-SA" sz="24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يؤدي إلى اتخاذ إجراءات تأديبية</a:t>
            </a:r>
            <a:r>
              <a:rPr lang="ar-SA" sz="24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.</a:t>
            </a:r>
            <a:endParaRPr lang="ar-SA" sz="2400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pic>
        <p:nvPicPr>
          <p:cNvPr id="3" name="object 3">
            <a:extLst>
              <a:ext uri="{FF2B5EF4-FFF2-40B4-BE49-F238E27FC236}">
                <a16:creationId xmlns:a16="http://schemas.microsoft.com/office/drawing/2014/main" id="{BC56C848-9051-DED2-FFF1-C8389AACF5FB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76400" y="406516"/>
            <a:ext cx="1893887" cy="1516061"/>
          </a:xfrm>
          <a:prstGeom prst="rect">
            <a:avLst/>
          </a:prstGeom>
        </p:spPr>
      </p:pic>
      <p:sp>
        <p:nvSpPr>
          <p:cNvPr id="4" name="object 4">
            <a:extLst>
              <a:ext uri="{FF2B5EF4-FFF2-40B4-BE49-F238E27FC236}">
                <a16:creationId xmlns:a16="http://schemas.microsoft.com/office/drawing/2014/main" id="{32F96E98-525E-B763-0C30-9AFA394E855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170578" y="609600"/>
            <a:ext cx="420878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ar-SA" b="1" dirty="0"/>
              <a:t>غياب بسبب المرض</a:t>
            </a:r>
            <a:endParaRPr lang="en-US" b="1" spc="-10" dirty="0"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2F0764FB-F79E-87FD-891F-F25A24EDC1A6}"/>
              </a:ext>
            </a:extLst>
          </p:cNvPr>
          <p:cNvSpPr txBox="1"/>
          <p:nvPr/>
        </p:nvSpPr>
        <p:spPr>
          <a:xfrm>
            <a:off x="5706013" y="6431727"/>
            <a:ext cx="8223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ahoma"/>
                <a:cs typeface="Tahoma"/>
              </a:rPr>
              <a:t>[</a:t>
            </a:r>
            <a:r>
              <a:rPr sz="1200" dirty="0">
                <a:solidFill>
                  <a:srgbClr val="00339F"/>
                </a:solidFill>
                <a:latin typeface="Tahoma"/>
                <a:cs typeface="Tahoma"/>
              </a:rPr>
              <a:t>I</a:t>
            </a:r>
            <a:r>
              <a:rPr sz="1200" dirty="0">
                <a:latin typeface="Tahoma"/>
                <a:cs typeface="Tahoma"/>
              </a:rPr>
              <a:t>]</a:t>
            </a:r>
            <a:r>
              <a:rPr sz="1200" spc="360" dirty="0"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00339F"/>
                </a:solidFill>
                <a:latin typeface="Tahoma"/>
                <a:cs typeface="Tahoma"/>
              </a:rPr>
              <a:t>Internal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6" name="SecloreFooter">
            <a:extLst>
              <a:ext uri="{FF2B5EF4-FFF2-40B4-BE49-F238E27FC236}">
                <a16:creationId xmlns:a16="http://schemas.microsoft.com/office/drawing/2014/main" id="{CC19DA95-1691-48F7-E122-3E6A478BE34D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0" y="6377940"/>
            <a:ext cx="12192000" cy="184666"/>
          </a:xfrm>
        </p:spPr>
        <p:txBody>
          <a:bodyPr/>
          <a:lstStyle/>
          <a:p>
            <a:r>
              <a:rPr lang="en-US" sz="1200">
                <a:solidFill>
                  <a:srgbClr val="085393"/>
                </a:solidFill>
              </a:rPr>
              <a:t>Internal</a:t>
            </a:r>
          </a:p>
        </p:txBody>
      </p:sp>
    </p:spTree>
    <p:extLst>
      <p:ext uri="{BB962C8B-B14F-4D97-AF65-F5344CB8AC3E}">
        <p14:creationId xmlns:p14="http://schemas.microsoft.com/office/powerpoint/2010/main" val="1851780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A147AF-B588-A936-E4BB-0EBD8F300E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ACFD0EE1-4245-5FF2-CA1E-3F8466797C35}"/>
              </a:ext>
            </a:extLst>
          </p:cNvPr>
          <p:cNvSpPr txBox="1"/>
          <p:nvPr/>
        </p:nvSpPr>
        <p:spPr>
          <a:xfrm>
            <a:off x="609600" y="1241947"/>
            <a:ext cx="11049000" cy="3880549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marL="12700" rtl="1">
              <a:lnSpc>
                <a:spcPct val="100000"/>
              </a:lnSpc>
              <a:spcBef>
                <a:spcPts val="880"/>
              </a:spcBef>
            </a:pPr>
            <a:r>
              <a:rPr lang="ar-SA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سياسة سار </a:t>
            </a:r>
          </a:p>
          <a:p>
            <a:pPr marL="12700" rtl="1">
              <a:lnSpc>
                <a:spcPct val="100000"/>
              </a:lnSpc>
              <a:spcBef>
                <a:spcPts val="880"/>
              </a:spcBef>
            </a:pPr>
            <a:r>
              <a:rPr sz="1800" b="1" dirty="0">
                <a:latin typeface="Arial"/>
                <a:cs typeface="Arial"/>
              </a:rPr>
              <a:t>1.</a:t>
            </a:r>
            <a:r>
              <a:rPr lang="en-US" sz="1800" b="1" dirty="0">
                <a:latin typeface="Arial"/>
                <a:cs typeface="Arial"/>
              </a:rPr>
              <a:t>8</a:t>
            </a:r>
            <a:r>
              <a:rPr sz="1800" b="1" dirty="0">
                <a:latin typeface="Arial"/>
                <a:cs typeface="Arial"/>
              </a:rPr>
              <a:t>.</a:t>
            </a:r>
            <a:r>
              <a:rPr lang="en-US" b="1" dirty="0">
                <a:latin typeface="Arial"/>
                <a:cs typeface="Arial"/>
              </a:rPr>
              <a:t>1</a:t>
            </a:r>
            <a:r>
              <a:rPr lang="ar-SA" b="1" spc="-10" dirty="0">
                <a:latin typeface="Arial"/>
                <a:cs typeface="Arial"/>
              </a:rPr>
              <a:t> خطة الإجازة السنوية</a:t>
            </a:r>
            <a:endParaRPr sz="1800" dirty="0">
              <a:latin typeface="Arial"/>
              <a:cs typeface="Arial"/>
            </a:endParaRPr>
          </a:p>
          <a:p>
            <a:pPr marL="241300" indent="-228600" rtl="1">
              <a:lnSpc>
                <a:spcPct val="100000"/>
              </a:lnSpc>
              <a:spcBef>
                <a:spcPts val="795"/>
              </a:spcBef>
              <a:buFont typeface="Arial"/>
              <a:buChar char="•"/>
              <a:tabLst>
                <a:tab pos="241300" algn="l"/>
              </a:tabLst>
            </a:pPr>
            <a:r>
              <a:rPr sz="1800" b="1" dirty="0">
                <a:solidFill>
                  <a:srgbClr val="DF7900"/>
                </a:solidFill>
                <a:latin typeface="Arial"/>
                <a:cs typeface="Arial"/>
              </a:rPr>
              <a:t>1.</a:t>
            </a:r>
            <a:r>
              <a:rPr lang="en-US" b="1" dirty="0">
                <a:solidFill>
                  <a:srgbClr val="DF7900"/>
                </a:solidFill>
                <a:latin typeface="Arial"/>
                <a:cs typeface="Arial"/>
              </a:rPr>
              <a:t>8</a:t>
            </a:r>
            <a:r>
              <a:rPr sz="1800" b="1" dirty="0">
                <a:solidFill>
                  <a:srgbClr val="DF7900"/>
                </a:solidFill>
                <a:latin typeface="Arial"/>
                <a:cs typeface="Arial"/>
              </a:rPr>
              <a:t>.</a:t>
            </a:r>
            <a:r>
              <a:rPr lang="en-US" sz="1800" b="1" dirty="0">
                <a:solidFill>
                  <a:srgbClr val="DF7900"/>
                </a:solidFill>
                <a:latin typeface="Arial"/>
                <a:cs typeface="Arial"/>
              </a:rPr>
              <a:t>1</a:t>
            </a:r>
            <a:r>
              <a:rPr sz="1800" b="1" dirty="0">
                <a:solidFill>
                  <a:srgbClr val="DF7900"/>
                </a:solidFill>
                <a:latin typeface="Arial"/>
                <a:cs typeface="Arial"/>
              </a:rPr>
              <a:t>.1</a:t>
            </a:r>
            <a:r>
              <a:rPr sz="1800" b="1" spc="-35" dirty="0">
                <a:solidFill>
                  <a:srgbClr val="DF7900"/>
                </a:solidFill>
                <a:latin typeface="Arial"/>
                <a:cs typeface="Arial"/>
              </a:rPr>
              <a:t> </a:t>
            </a:r>
            <a:r>
              <a:rPr lang="ar-SA" b="1" spc="-10" dirty="0">
                <a:solidFill>
                  <a:srgbClr val="DF7900"/>
                </a:solidFill>
                <a:latin typeface="Arial"/>
                <a:cs typeface="Arial"/>
              </a:rPr>
              <a:t> قسم السياسة</a:t>
            </a:r>
            <a:endParaRPr sz="1800" dirty="0">
              <a:latin typeface="Arial"/>
              <a:cs typeface="Arial"/>
            </a:endParaRPr>
          </a:p>
          <a:p>
            <a:pPr marL="298450" marR="157480" indent="-285750" rtl="1">
              <a:lnSpc>
                <a:spcPts val="1939"/>
              </a:lnSpc>
              <a:spcBef>
                <a:spcPts val="1025"/>
              </a:spcBef>
              <a:buFont typeface="Arial" panose="020B0604020202020204" pitchFamily="34" charset="0"/>
              <a:buChar char="•"/>
              <a:tabLst>
                <a:tab pos="1205865" algn="l"/>
              </a:tabLst>
            </a:pPr>
            <a:r>
              <a:rPr lang="ar-SA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قد تمنح الشركة الموظف </a:t>
            </a:r>
            <a:r>
              <a:rPr lang="ar-SA" sz="1800" b="1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إجازة مرافقة مريض </a:t>
            </a:r>
            <a:r>
              <a:rPr lang="ar-SA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لأسباب طبية، وفقًا للشروط التالية</a:t>
            </a:r>
            <a:r>
              <a:rPr lang="en-US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:</a:t>
            </a:r>
            <a:endParaRPr lang="ar-SA" dirty="0">
              <a:latin typeface="Aptos" panose="020B0004020202020204" pitchFamily="34" charset="0"/>
              <a:ea typeface="Times New Roman" panose="02020603050405020304" pitchFamily="18" charset="0"/>
              <a:cs typeface="Aptos" panose="020B0004020202020204" pitchFamily="34" charset="0"/>
            </a:endParaRPr>
          </a:p>
          <a:p>
            <a:pPr marL="298450" marR="157480" indent="-285750" rtl="1">
              <a:lnSpc>
                <a:spcPts val="1939"/>
              </a:lnSpc>
              <a:spcBef>
                <a:spcPts val="1025"/>
              </a:spcBef>
              <a:buFont typeface="Arial" panose="020B0604020202020204" pitchFamily="34" charset="0"/>
              <a:buChar char="•"/>
              <a:tabLst>
                <a:tab pos="1205865" algn="l"/>
              </a:tabLst>
            </a:pPr>
            <a:r>
              <a:rPr lang="ar-SA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يجب أن يستخدم الموظف رصيد إجازته السنوية الذي يتجاوز 45 يومًا قبل طلب إجازة مرافقة مريض</a:t>
            </a:r>
            <a:r>
              <a:rPr lang="en-US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.</a:t>
            </a:r>
            <a:endParaRPr lang="ar-SA" sz="18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Aptos" panose="020B0004020202020204" pitchFamily="34" charset="0"/>
            </a:endParaRPr>
          </a:p>
          <a:p>
            <a:pPr marL="298450" marR="157480" indent="-285750" rtl="1">
              <a:lnSpc>
                <a:spcPts val="1939"/>
              </a:lnSpc>
              <a:spcBef>
                <a:spcPts val="1025"/>
              </a:spcBef>
              <a:buFont typeface="Arial" panose="020B0604020202020204" pitchFamily="34" charset="0"/>
              <a:buChar char="•"/>
              <a:tabLst>
                <a:tab pos="1205865" algn="l"/>
              </a:tabLst>
            </a:pPr>
            <a:r>
              <a:rPr lang="ar-SA" sz="1800" b="1" u="sng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لا يمكن أن تتجاوز مدة هذه الإجازة 15 يومًا داخل المملكة أو 30 يومًا خارجها سنويًا</a:t>
            </a:r>
            <a:r>
              <a:rPr lang="en-US" sz="1800" b="1" u="sng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.</a:t>
            </a:r>
            <a:endParaRPr lang="ar-SA" sz="1800" b="1" u="sng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Aptos" panose="020B0004020202020204" pitchFamily="34" charset="0"/>
            </a:endParaRPr>
          </a:p>
          <a:p>
            <a:pPr marL="298450" marR="157480" indent="-285750" rtl="1">
              <a:lnSpc>
                <a:spcPts val="1939"/>
              </a:lnSpc>
              <a:spcBef>
                <a:spcPts val="1025"/>
              </a:spcBef>
              <a:buFont typeface="Arial" panose="020B0604020202020204" pitchFamily="34" charset="0"/>
              <a:buChar char="•"/>
              <a:tabLst>
                <a:tab pos="1205865" algn="l"/>
              </a:tabLst>
            </a:pPr>
            <a:r>
              <a:rPr lang="ar-SA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يجب تقديم تقرير طبي معتمد من المستشفى يؤكد الحاجة إلى مرافق، أو أي وثائق إضافية تطلبها الشركة</a:t>
            </a:r>
            <a:r>
              <a:rPr lang="en-US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.</a:t>
            </a:r>
            <a:endParaRPr lang="ar-SA" sz="18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Aptos" panose="020B0004020202020204" pitchFamily="34" charset="0"/>
            </a:endParaRPr>
          </a:p>
          <a:p>
            <a:pPr marL="298450" marR="157480" indent="-285750" rtl="1">
              <a:lnSpc>
                <a:spcPts val="1939"/>
              </a:lnSpc>
              <a:spcBef>
                <a:spcPts val="1025"/>
              </a:spcBef>
              <a:buFont typeface="Arial" panose="020B0604020202020204" pitchFamily="34" charset="0"/>
              <a:buChar char="•"/>
              <a:tabLst>
                <a:tab pos="1205865" algn="l"/>
              </a:tabLst>
            </a:pPr>
            <a:r>
              <a:rPr lang="ar-SA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يُسمح للموظف بمرافقة الزوج/الزوجة، الأبناء، أو الوالدين فقط</a:t>
            </a:r>
            <a:r>
              <a:rPr lang="en-US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.</a:t>
            </a:r>
            <a:endParaRPr lang="ar-SA" sz="18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Aptos" panose="020B0004020202020204" pitchFamily="34" charset="0"/>
            </a:endParaRPr>
          </a:p>
          <a:p>
            <a:pPr marL="298450" marR="157480" indent="-285750" rtl="1">
              <a:lnSpc>
                <a:spcPts val="1939"/>
              </a:lnSpc>
              <a:spcBef>
                <a:spcPts val="1025"/>
              </a:spcBef>
              <a:buFont typeface="Arial" panose="020B0604020202020204" pitchFamily="34" charset="0"/>
              <a:buChar char="•"/>
              <a:tabLst>
                <a:tab pos="1205865" algn="l"/>
              </a:tabLst>
            </a:pPr>
            <a:r>
              <a:rPr lang="ar-SA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بالإضافة إلى إجازة مرافقة المريض، يحق للموظف</a:t>
            </a:r>
            <a:r>
              <a:rPr lang="en-US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ar-SA" dirty="0"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ـة</a:t>
            </a:r>
            <a:r>
              <a:rPr lang="ar-SA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الحصول على المزايا المذكورة في فصل الرعاية الصحية ضمن دليل سياسات الشركة في حالة النقل الطبي، وفقًا للوائح المحددة وموافقة المسؤول</a:t>
            </a:r>
            <a:r>
              <a:rPr lang="en-US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.</a:t>
            </a:r>
            <a:br>
              <a:rPr lang="en-US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</a:br>
            <a:endParaRPr dirty="0">
              <a:latin typeface="Arial"/>
              <a:cs typeface="Arial"/>
            </a:endParaRPr>
          </a:p>
        </p:txBody>
      </p:sp>
      <p:pic>
        <p:nvPicPr>
          <p:cNvPr id="3" name="object 3">
            <a:extLst>
              <a:ext uri="{FF2B5EF4-FFF2-40B4-BE49-F238E27FC236}">
                <a16:creationId xmlns:a16="http://schemas.microsoft.com/office/drawing/2014/main" id="{6E27D9FB-C2DE-2ABD-51D3-4AB69D37416C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75082" y="406516"/>
            <a:ext cx="1893887" cy="1516061"/>
          </a:xfrm>
          <a:prstGeom prst="rect">
            <a:avLst/>
          </a:prstGeom>
        </p:spPr>
      </p:pic>
      <p:sp>
        <p:nvSpPr>
          <p:cNvPr id="4" name="object 4">
            <a:extLst>
              <a:ext uri="{FF2B5EF4-FFF2-40B4-BE49-F238E27FC236}">
                <a16:creationId xmlns:a16="http://schemas.microsoft.com/office/drawing/2014/main" id="{87549326-29A9-5B2F-2DE7-1172B0CB125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528338" y="682030"/>
            <a:ext cx="484225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ar-SA" b="1" dirty="0"/>
              <a:t>إجازة مرافقة المريض</a:t>
            </a:r>
            <a:endParaRPr b="1" spc="-10" dirty="0"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C69949EF-9B0E-6154-B12D-45C3D44E79E6}"/>
              </a:ext>
            </a:extLst>
          </p:cNvPr>
          <p:cNvSpPr txBox="1"/>
          <p:nvPr/>
        </p:nvSpPr>
        <p:spPr>
          <a:xfrm>
            <a:off x="5706013" y="6431727"/>
            <a:ext cx="8223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ahoma"/>
                <a:cs typeface="Tahoma"/>
              </a:rPr>
              <a:t>[</a:t>
            </a:r>
            <a:r>
              <a:rPr sz="1200" dirty="0">
                <a:solidFill>
                  <a:srgbClr val="00339F"/>
                </a:solidFill>
                <a:latin typeface="Tahoma"/>
                <a:cs typeface="Tahoma"/>
              </a:rPr>
              <a:t>I</a:t>
            </a:r>
            <a:r>
              <a:rPr sz="1200" dirty="0">
                <a:latin typeface="Tahoma"/>
                <a:cs typeface="Tahoma"/>
              </a:rPr>
              <a:t>]</a:t>
            </a:r>
            <a:r>
              <a:rPr sz="1200" spc="360" dirty="0"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00339F"/>
                </a:solidFill>
                <a:latin typeface="Tahoma"/>
                <a:cs typeface="Tahoma"/>
              </a:rPr>
              <a:t>Internal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6" name="SecloreFooter">
            <a:extLst>
              <a:ext uri="{FF2B5EF4-FFF2-40B4-BE49-F238E27FC236}">
                <a16:creationId xmlns:a16="http://schemas.microsoft.com/office/drawing/2014/main" id="{1195C752-1158-3915-58ED-58305D5DE179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0" y="6377940"/>
            <a:ext cx="12192000" cy="184666"/>
          </a:xfrm>
        </p:spPr>
        <p:txBody>
          <a:bodyPr/>
          <a:lstStyle/>
          <a:p>
            <a:r>
              <a:rPr lang="en-US" sz="1200">
                <a:solidFill>
                  <a:srgbClr val="085393"/>
                </a:solidFill>
              </a:rPr>
              <a:t>Internal</a:t>
            </a:r>
          </a:p>
        </p:txBody>
      </p:sp>
    </p:spTree>
    <p:extLst>
      <p:ext uri="{BB962C8B-B14F-4D97-AF65-F5344CB8AC3E}">
        <p14:creationId xmlns:p14="http://schemas.microsoft.com/office/powerpoint/2010/main" val="3460004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9277BD-1F1B-6138-34B4-44A51FEBFC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2EE4E6D8-9021-F99E-22C3-C47249446FDA}"/>
              </a:ext>
            </a:extLst>
          </p:cNvPr>
          <p:cNvSpPr txBox="1"/>
          <p:nvPr/>
        </p:nvSpPr>
        <p:spPr>
          <a:xfrm>
            <a:off x="734444" y="1241946"/>
            <a:ext cx="10771756" cy="6322244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endParaRPr lang="en-US" sz="1800" b="1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80"/>
              </a:spcBef>
            </a:pPr>
            <a:endParaRPr lang="en-US" b="1" dirty="0">
              <a:latin typeface="Arial"/>
              <a:cs typeface="Arial"/>
            </a:endParaRPr>
          </a:p>
          <a:p>
            <a:pPr marL="342900" marR="0" indent="-342900" rtl="1">
              <a:buClr>
                <a:schemeClr val="tx1"/>
              </a:buClr>
              <a:buFont typeface="+mj-lt"/>
              <a:buAutoNum type="arabicPeriod"/>
            </a:pPr>
            <a:r>
              <a:rPr lang="ar-SA" b="1" u="sng" dirty="0">
                <a:solidFill>
                  <a:srgbClr val="FF0000"/>
                </a:solidFill>
                <a:latin typeface="Arial"/>
                <a:cs typeface="Arial"/>
              </a:rPr>
              <a:t>يجب</a:t>
            </a:r>
            <a:r>
              <a:rPr lang="ar-SA" b="1" dirty="0">
                <a:latin typeface="Arial"/>
                <a:cs typeface="Arial"/>
              </a:rPr>
              <a:t> على الموظف إبلاغ مديره المباشر قبل 12 ساعة على الأقل في حال عدم تمكنه من الحضور إلى العمل</a:t>
            </a:r>
            <a:r>
              <a:rPr lang="en-US" b="1" dirty="0">
                <a:latin typeface="Arial"/>
                <a:cs typeface="Arial"/>
              </a:rPr>
              <a:t>. </a:t>
            </a:r>
            <a:r>
              <a:rPr lang="ar-SA" b="1" dirty="0">
                <a:latin typeface="Arial"/>
                <a:cs typeface="Arial"/>
              </a:rPr>
              <a:t>ولا يُسمح بتنسيق الورديات أو توزيع الرحلات مباشرةً مع الزملاء دون موافقة رسمية من المدير المباشر، ويُعد ذلك مخالفة قد تؤدي إلى اتخاذ إجراءات تأديبية</a:t>
            </a:r>
            <a:r>
              <a:rPr lang="en-US" b="1" dirty="0">
                <a:latin typeface="Arial"/>
                <a:cs typeface="Arial"/>
              </a:rPr>
              <a:t>.</a:t>
            </a:r>
            <a:r>
              <a:rPr lang="en-US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 </a:t>
            </a:r>
            <a:endParaRPr lang="ar-SA" sz="18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Aptos" panose="020B0004020202020204" pitchFamily="34" charset="0"/>
            </a:endParaRPr>
          </a:p>
          <a:p>
            <a:pPr marL="342900" marR="0" indent="-342900" rtl="1">
              <a:buClr>
                <a:schemeClr val="tx1"/>
              </a:buClr>
              <a:buFont typeface="+mj-lt"/>
              <a:buAutoNum type="arabicPeriod"/>
            </a:pPr>
            <a:endParaRPr lang="en-US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342900" indent="-342900" rtl="1">
              <a:buClr>
                <a:schemeClr val="tx1"/>
              </a:buClr>
              <a:buFont typeface="+mj-lt"/>
              <a:buAutoNum type="arabicPeriod"/>
            </a:pPr>
            <a:r>
              <a:rPr lang="ar-SA" b="1" u="sng" dirty="0">
                <a:solidFill>
                  <a:srgbClr val="FF0000"/>
                </a:solidFill>
                <a:latin typeface="Arial"/>
                <a:cs typeface="Arial"/>
              </a:rPr>
              <a:t>يجب</a:t>
            </a:r>
            <a:r>
              <a:rPr lang="ar-SA" b="1" dirty="0">
                <a:latin typeface="Arial"/>
                <a:cs typeface="Arial"/>
              </a:rPr>
              <a:t> على الموظف تقديم إشعار العودة من الإجازة في نظام الإتصالات الإدارية الـ</a:t>
            </a:r>
            <a:r>
              <a:rPr lang="en-US" b="1" dirty="0">
                <a:latin typeface="Arial"/>
                <a:cs typeface="Arial"/>
              </a:rPr>
              <a:t> ERP </a:t>
            </a:r>
            <a:r>
              <a:rPr lang="ar-SA" b="1" dirty="0">
                <a:latin typeface="Arial"/>
                <a:cs typeface="Arial"/>
              </a:rPr>
              <a:t>في نفس يوم العودة إلى العمل</a:t>
            </a:r>
            <a:r>
              <a:rPr lang="en-US" b="1" dirty="0">
                <a:latin typeface="Arial"/>
                <a:cs typeface="Arial"/>
              </a:rPr>
              <a:t>.</a:t>
            </a:r>
            <a:r>
              <a:rPr lang="ar-SA" b="1" dirty="0">
                <a:latin typeface="Arial"/>
                <a:cs typeface="Arial"/>
              </a:rPr>
              <a:t> ويجب أن يتضمن الإشعار رفع كافة المستندات المطلوبة، مثل التقارير الطبية أو إجازة مرضية معتمدة، لتغطية فترة الغياب المرضي</a:t>
            </a:r>
          </a:p>
          <a:p>
            <a:pPr marL="355600" indent="-342900">
              <a:lnSpc>
                <a:spcPct val="100000"/>
              </a:lnSpc>
              <a:spcBef>
                <a:spcPts val="880"/>
              </a:spcBef>
              <a:buClr>
                <a:schemeClr val="tx1"/>
              </a:buClr>
              <a:buFont typeface="+mj-lt"/>
              <a:buAutoNum type="arabicPeriod"/>
            </a:pPr>
            <a:endParaRPr lang="ar-SA" b="1" dirty="0">
              <a:latin typeface="Arial"/>
              <a:cs typeface="Arial"/>
            </a:endParaRPr>
          </a:p>
          <a:p>
            <a:pPr marL="355600" indent="-342900" rtl="1">
              <a:spcBef>
                <a:spcPts val="88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ar-SA" b="1" u="sng" dirty="0">
                <a:solidFill>
                  <a:srgbClr val="FF0000"/>
                </a:solidFill>
                <a:latin typeface="Arial"/>
                <a:cs typeface="Arial"/>
              </a:rPr>
              <a:t>عدم</a:t>
            </a:r>
            <a:r>
              <a:rPr lang="ar-SA" b="1" dirty="0">
                <a:solidFill>
                  <a:schemeClr val="tx1"/>
                </a:solidFill>
                <a:latin typeface="Arial"/>
                <a:cs typeface="Arial"/>
              </a:rPr>
              <a:t> تقديم الإجازة المرضية في نظام الإتصالات الإدارية الـ</a:t>
            </a:r>
            <a:r>
              <a:rPr lang="en-US" b="1" dirty="0">
                <a:solidFill>
                  <a:schemeClr val="tx1"/>
                </a:solidFill>
                <a:latin typeface="Arial"/>
                <a:cs typeface="Arial"/>
              </a:rPr>
              <a:t> ERP </a:t>
            </a:r>
            <a:r>
              <a:rPr lang="ar-SA" b="1" dirty="0">
                <a:solidFill>
                  <a:schemeClr val="tx1"/>
                </a:solidFill>
                <a:latin typeface="Arial"/>
                <a:cs typeface="Arial"/>
              </a:rPr>
              <a:t>خلال ثلاث (3) </a:t>
            </a:r>
            <a:r>
              <a:rPr lang="ar-SA" b="1">
                <a:solidFill>
                  <a:schemeClr val="tx1"/>
                </a:solidFill>
                <a:latin typeface="Arial"/>
                <a:cs typeface="Arial"/>
              </a:rPr>
              <a:t>أيام من عودتك إلى العمل </a:t>
            </a:r>
            <a:r>
              <a:rPr lang="ar-SA" b="1" dirty="0">
                <a:solidFill>
                  <a:schemeClr val="tx1"/>
                </a:solidFill>
                <a:latin typeface="Arial"/>
                <a:cs typeface="Arial"/>
              </a:rPr>
              <a:t>قد يؤدي إلى اتخاذ إجراءات تأديبية وفقًا لسياسات الشركة</a:t>
            </a:r>
            <a:r>
              <a:rPr lang="en-US" b="1" dirty="0">
                <a:solidFill>
                  <a:schemeClr val="tx1"/>
                </a:solidFill>
                <a:latin typeface="Arial"/>
                <a:cs typeface="Arial"/>
              </a:rPr>
              <a:t>.</a:t>
            </a:r>
          </a:p>
          <a:p>
            <a:pPr marL="355600" indent="-342900">
              <a:lnSpc>
                <a:spcPct val="100000"/>
              </a:lnSpc>
              <a:spcBef>
                <a:spcPts val="880"/>
              </a:spcBef>
              <a:buClr>
                <a:schemeClr val="tx1"/>
              </a:buClr>
              <a:buFont typeface="+mj-lt"/>
              <a:buAutoNum type="arabicPeriod"/>
            </a:pPr>
            <a:endParaRPr lang="ar-SA" b="1" dirty="0">
              <a:latin typeface="Arial"/>
              <a:cs typeface="Arial"/>
            </a:endParaRPr>
          </a:p>
          <a:p>
            <a:pPr marL="355600" marR="0" indent="-342900" rtl="1">
              <a:spcBef>
                <a:spcPts val="88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ar-SA" b="1" dirty="0">
                <a:solidFill>
                  <a:schemeClr val="tx1"/>
                </a:solidFill>
                <a:latin typeface="Arial"/>
                <a:cs typeface="Arial"/>
              </a:rPr>
              <a:t>إجازة المرافق المرضية السنوية محددة بحد أقصى </a:t>
            </a:r>
            <a:r>
              <a:rPr lang="en-US" b="1" dirty="0">
                <a:solidFill>
                  <a:schemeClr val="tx1"/>
                </a:solidFill>
                <a:latin typeface="Arial"/>
                <a:cs typeface="Arial"/>
              </a:rPr>
              <a:t>15 </a:t>
            </a:r>
            <a:r>
              <a:rPr lang="ar-SA" b="1" dirty="0">
                <a:solidFill>
                  <a:schemeClr val="tx1"/>
                </a:solidFill>
                <a:latin typeface="Arial"/>
                <a:cs typeface="Arial"/>
              </a:rPr>
              <a:t>يومًا في السنة</a:t>
            </a:r>
            <a:r>
              <a:rPr lang="en-US" b="1" dirty="0">
                <a:solidFill>
                  <a:schemeClr val="tx1"/>
                </a:solidFill>
                <a:latin typeface="Arial"/>
                <a:cs typeface="Arial"/>
              </a:rPr>
              <a:t>.</a:t>
            </a:r>
          </a:p>
          <a:p>
            <a:pPr marL="355600" indent="-342900">
              <a:lnSpc>
                <a:spcPct val="100000"/>
              </a:lnSpc>
              <a:spcBef>
                <a:spcPts val="88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en-US" b="1" dirty="0">
                <a:latin typeface="Arial"/>
                <a:cs typeface="Arial"/>
              </a:rPr>
              <a:t> </a:t>
            </a:r>
          </a:p>
          <a:p>
            <a:pPr marL="0" marR="0" algn="ctr"/>
            <a:r>
              <a:rPr lang="ar-SA" sz="24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المعلومات المتعلقة بالحالة الطبية تساعدنا في دعمك داخل بيئة العمل، خصوصًا فيما يتعلق بملاءمتك للقيام بدورك الحرج المرتبط بالسلامة</a:t>
            </a:r>
            <a:endParaRPr lang="en-US" sz="24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12700" algn="ctr">
              <a:lnSpc>
                <a:spcPct val="100000"/>
              </a:lnSpc>
              <a:spcBef>
                <a:spcPts val="880"/>
              </a:spcBef>
            </a:pPr>
            <a:endParaRPr lang="en-US" b="1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80"/>
              </a:spcBef>
            </a:pPr>
            <a:endParaRPr lang="en-US" b="1" dirty="0">
              <a:latin typeface="Arial"/>
              <a:cs typeface="Arial"/>
            </a:endParaRPr>
          </a:p>
          <a:p>
            <a:pPr marL="12700" algn="ctr">
              <a:lnSpc>
                <a:spcPct val="100000"/>
              </a:lnSpc>
              <a:spcBef>
                <a:spcPts val="880"/>
              </a:spcBef>
            </a:pPr>
            <a:r>
              <a:rPr lang="en-US" sz="1800" b="1" dirty="0">
                <a:solidFill>
                  <a:srgbClr val="FF0000"/>
                </a:solidFill>
                <a:latin typeface="Arial"/>
                <a:cs typeface="Arial"/>
              </a:rPr>
              <a:t>      </a:t>
            </a:r>
            <a:endParaRPr sz="1800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pic>
        <p:nvPicPr>
          <p:cNvPr id="3" name="object 3">
            <a:extLst>
              <a:ext uri="{FF2B5EF4-FFF2-40B4-BE49-F238E27FC236}">
                <a16:creationId xmlns:a16="http://schemas.microsoft.com/office/drawing/2014/main" id="{695BC22F-39F8-CE55-EBA3-117E9EB45130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52600" y="381000"/>
            <a:ext cx="1893887" cy="1516061"/>
          </a:xfrm>
          <a:prstGeom prst="rect">
            <a:avLst/>
          </a:prstGeom>
        </p:spPr>
      </p:pic>
      <p:sp>
        <p:nvSpPr>
          <p:cNvPr id="4" name="object 4">
            <a:extLst>
              <a:ext uri="{FF2B5EF4-FFF2-40B4-BE49-F238E27FC236}">
                <a16:creationId xmlns:a16="http://schemas.microsoft.com/office/drawing/2014/main" id="{7841AF3E-EBBA-126B-4CDD-4CDEA604667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010400" y="609600"/>
            <a:ext cx="420878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lang="ar-SA" b="1" dirty="0"/>
              <a:t>ملخص</a:t>
            </a:r>
            <a:endParaRPr b="1" spc="-10" dirty="0"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BB28883-62C6-4D13-58AB-6B74A300E619}"/>
              </a:ext>
            </a:extLst>
          </p:cNvPr>
          <p:cNvSpPr txBox="1"/>
          <p:nvPr/>
        </p:nvSpPr>
        <p:spPr>
          <a:xfrm>
            <a:off x="5706013" y="6431727"/>
            <a:ext cx="8223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ahoma"/>
                <a:cs typeface="Tahoma"/>
              </a:rPr>
              <a:t>[</a:t>
            </a:r>
            <a:r>
              <a:rPr sz="1200" dirty="0">
                <a:solidFill>
                  <a:srgbClr val="00339F"/>
                </a:solidFill>
                <a:latin typeface="Tahoma"/>
                <a:cs typeface="Tahoma"/>
              </a:rPr>
              <a:t>I</a:t>
            </a:r>
            <a:r>
              <a:rPr sz="1200" dirty="0">
                <a:latin typeface="Tahoma"/>
                <a:cs typeface="Tahoma"/>
              </a:rPr>
              <a:t>]</a:t>
            </a:r>
            <a:r>
              <a:rPr sz="1200" spc="360" dirty="0"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00339F"/>
                </a:solidFill>
                <a:latin typeface="Tahoma"/>
                <a:cs typeface="Tahoma"/>
              </a:rPr>
              <a:t>Internal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6" name="SecloreFooter">
            <a:extLst>
              <a:ext uri="{FF2B5EF4-FFF2-40B4-BE49-F238E27FC236}">
                <a16:creationId xmlns:a16="http://schemas.microsoft.com/office/drawing/2014/main" id="{011CC82C-1BD6-9CF0-CF16-1A61412ABE49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0" y="6377940"/>
            <a:ext cx="12192000" cy="184666"/>
          </a:xfrm>
        </p:spPr>
        <p:txBody>
          <a:bodyPr/>
          <a:lstStyle/>
          <a:p>
            <a:r>
              <a:rPr lang="en-US" sz="1200">
                <a:solidFill>
                  <a:srgbClr val="085393"/>
                </a:solidFill>
              </a:rPr>
              <a:t>Internal</a:t>
            </a:r>
          </a:p>
        </p:txBody>
      </p:sp>
    </p:spTree>
    <p:extLst>
      <p:ext uri="{BB962C8B-B14F-4D97-AF65-F5344CB8AC3E}">
        <p14:creationId xmlns:p14="http://schemas.microsoft.com/office/powerpoint/2010/main" val="41129785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</TotalTime>
  <Words>889</Words>
  <Application>Microsoft Office PowerPoint</Application>
  <PresentationFormat>Widescreen</PresentationFormat>
  <Paragraphs>78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Aptos</vt:lpstr>
      <vt:lpstr>Arial</vt:lpstr>
      <vt:lpstr>Calibri</vt:lpstr>
      <vt:lpstr>Calibri Light</vt:lpstr>
      <vt:lpstr>Tahoma</vt:lpstr>
      <vt:lpstr>Office Theme</vt:lpstr>
      <vt:lpstr>Sickness Absence </vt:lpstr>
      <vt:lpstr>Accompanied Leave </vt:lpstr>
      <vt:lpstr>In Summary </vt:lpstr>
      <vt:lpstr>غياب بسبب المرض</vt:lpstr>
      <vt:lpstr>إجازة مرافقة المريض</vt:lpstr>
      <vt:lpstr>ملخص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Waleed Ahmed. ATamimi</dc:creator>
  <cp:lastModifiedBy>Yazeed Y.Gaari</cp:lastModifiedBy>
  <cp:revision>11</cp:revision>
  <dcterms:created xsi:type="dcterms:W3CDTF">2025-08-05T05:46:59Z</dcterms:created>
  <dcterms:modified xsi:type="dcterms:W3CDTF">2025-08-17T11:49:38Z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0x010100B7140D84E2D30D498D94F5864FA43FFA</vt:lpwstr>
  </property>
  <property fmtid="{D5CDD505-2E9C-101B-9397-08002B2CF9AE}" pid="3" name="Created">
    <vt:filetime>2024-09-15T00:00:00Z</vt:filetime>
  </property>
  <property fmtid="{D5CDD505-2E9C-101B-9397-08002B2CF9AE}" pid="4" name="Creator">
    <vt:lpwstr>Acrobat PDFMaker 24 for PowerPoint</vt:lpwstr>
  </property>
  <property fmtid="{D5CDD505-2E9C-101B-9397-08002B2CF9AE}" pid="5" name="LastSaved">
    <vt:filetime>2025-08-05T00:00:00Z</vt:filetime>
  </property>
  <property fmtid="{D5CDD505-2E9C-101B-9397-08002B2CF9AE}" pid="6" name="Producer">
    <vt:lpwstr>Adobe PDF Library 24.3.86</vt:lpwstr>
  </property>
  <property fmtid="{D5CDD505-2E9C-101B-9397-08002B2CF9AE}" pid="7" name="bjClsUserRVM">
    <vt:lpwstr>[]</vt:lpwstr>
  </property>
  <property fmtid="{D5CDD505-2E9C-101B-9397-08002B2CF9AE}" pid="8" name="bjDocumentLabelXML">
    <vt:lpwstr>&lt;?xml version="1.0" encoding="us-ascii"?&gt;&lt;sisl xmlns:xsd="http://www.w3.org/2001/XMLSchema" xmlns:xsi="http://www.w3.org/2001/XMLSchema-instance" sislVersion="0" policy="f77c8e10-11ff-4552-a862-0d9a5721c4ae" origin="userSelected" xmlns="http://www.boldonj</vt:lpwstr>
  </property>
  <property fmtid="{D5CDD505-2E9C-101B-9397-08002B2CF9AE}" pid="9" name="bjDocumentLabelXML-0">
    <vt:lpwstr>ames.com/2008/01/sie/internal/label"&gt;&lt;element uid="id_classification_internalonly" value="" /&gt;&lt;/sisl&gt;</vt:lpwstr>
  </property>
  <property fmtid="{D5CDD505-2E9C-101B-9397-08002B2CF9AE}" pid="10" name="bjDocumentSecurityLabel">
    <vt:lpwstr>Internal</vt:lpwstr>
  </property>
  <property fmtid="{D5CDD505-2E9C-101B-9397-08002B2CF9AE}" pid="11" name="bjSaver">
    <vt:lpwstr>iCKoK3h3bwPJLcY3KEWTp5XHnvteba7a</vt:lpwstr>
  </property>
  <property fmtid="{D5CDD505-2E9C-101B-9397-08002B2CF9AE}" pid="12" name="bjSlideMasterFooterText">
    <vt:lpwstr> [I]  Internal</vt:lpwstr>
  </property>
  <property fmtid="{D5CDD505-2E9C-101B-9397-08002B2CF9AE}" pid="13" name="docIndexRef">
    <vt:lpwstr>b7f37762-0b11-412f-bcc5-5b402b12b8b5</vt:lpwstr>
  </property>
  <property fmtid="{D5CDD505-2E9C-101B-9397-08002B2CF9AE}" pid="14" name="SecloreClassification">
    <vt:lpwstr>{"SAR Production PS (fd7522308546195fa6e7dc2159bd7864816f43ae)":{"ClassificationDisplayName":"Internal","ClassificationMode":"ClassificationMode_UserDriven","LabelId":"3","Version":"1"}}</vt:lpwstr>
  </property>
  <property fmtid="{D5CDD505-2E9C-101B-9397-08002B2CF9AE}" pid="15" name="SecloreClassificationDisplayName_fd7522308546195fa6e7dc2159bd7864816f43ae">
    <vt:lpwstr>Internal</vt:lpwstr>
  </property>
  <property fmtid="{D5CDD505-2E9C-101B-9397-08002B2CF9AE}" pid="16" name="SecloreClassificationFooterTextValue">
    <vt:lpwstr>Internal</vt:lpwstr>
  </property>
  <property fmtid="{D5CDD505-2E9C-101B-9397-08002B2CF9AE}" pid="17" name="SecloreClassificationFooterColorHex">
    <vt:lpwstr>#085393</vt:lpwstr>
  </property>
  <property fmtid="{D5CDD505-2E9C-101B-9397-08002B2CF9AE}" pid="18" name="SecloreClassificationFooterFontSize">
    <vt:lpwstr>12</vt:lpwstr>
  </property>
  <property fmtid="{D5CDD505-2E9C-101B-9397-08002B2CF9AE}" pid="19" name="SecloreClassificationFooterAlignment">
    <vt:lpwstr>Center</vt:lpwstr>
  </property>
</Properties>
</file>